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7" r:id="rId8"/>
    <p:sldId id="263" r:id="rId9"/>
    <p:sldId id="278" r:id="rId10"/>
    <p:sldId id="264" r:id="rId11"/>
    <p:sldId id="265" r:id="rId12"/>
    <p:sldId id="274" r:id="rId13"/>
    <p:sldId id="268" r:id="rId14"/>
    <p:sldId id="269" r:id="rId15"/>
    <p:sldId id="270" r:id="rId16"/>
    <p:sldId id="275" r:id="rId17"/>
    <p:sldId id="276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68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28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232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C1033-BE95-4490-98CE-68C92AA0164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828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81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83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9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87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61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8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68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9AA25-0AB4-4041-9E7A-1AB1A09437EB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24253-631A-4F0A-A49C-AEC5A7892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b="1" dirty="0" smtClean="0"/>
              <a:t> Ordens Mundiais – parte 3: </a:t>
            </a:r>
            <a:r>
              <a:rPr lang="pt-BR" b="1" dirty="0"/>
              <a:t>Globalização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mtClean="0"/>
              <a:t>Geografia</a:t>
            </a:r>
          </a:p>
          <a:p>
            <a:pPr eaLnBrk="1" hangingPunct="1">
              <a:defRPr/>
            </a:pPr>
            <a:endParaRPr lang="pt-BR" dirty="0" smtClean="0"/>
          </a:p>
          <a:p>
            <a:pPr eaLnBrk="1" hangingPunct="1">
              <a:defRPr/>
            </a:pPr>
            <a:r>
              <a:rPr lang="pt-BR" dirty="0" smtClean="0"/>
              <a:t>Prof. Juliano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6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6350"/>
            <a:ext cx="9144000" cy="6851650"/>
          </a:xfrm>
        </p:spPr>
      </p:pic>
    </p:spTree>
    <p:extLst>
      <p:ext uri="{BB962C8B-B14F-4D97-AF65-F5344CB8AC3E}">
        <p14:creationId xmlns:p14="http://schemas.microsoft.com/office/powerpoint/2010/main" val="379511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Globalização - Regionalização – Formação de Blocos Econômicos – APEC 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pt-BR" b="1" dirty="0"/>
              <a:t>Outros Blocos econômicos: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pt-B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b="1" dirty="0"/>
              <a:t>APEC</a:t>
            </a:r>
            <a:r>
              <a:rPr lang="pt-BR" dirty="0"/>
              <a:t> (Acordo de cooperação econômica da Ásia e do Pacifico). 21 Países: EUA, Canadá, México, Chile, Peru, Rússia, Japão, China, Coréia do Sul, Cingapura, Hong Kong, Taiwan, Filipinas, Indonésia, Malásia, Tailândia, Vietnã, Papua-Nova Guiné, Austrália, Nova Zelândia e Brunei entre outros - Zona de Livre Comércio.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467222"/>
            <a:ext cx="5826921" cy="34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2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Globalização - Regionalização – Formação de Blocos Econômicos – NAFTA / USMECA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NAFTA (Acordo de Livre Comércio da América do Norte) trata-se de uma  Zona de Livre Comércio (Tratado Multilateral).</a:t>
            </a:r>
          </a:p>
          <a:p>
            <a:r>
              <a:rPr lang="pt-BR" dirty="0"/>
              <a:t>Formado pelos países: EUA, Canadá e México;</a:t>
            </a:r>
          </a:p>
          <a:p>
            <a:r>
              <a:rPr lang="pt-BR" dirty="0"/>
              <a:t>A partir da eleição de Donald </a:t>
            </a:r>
            <a:r>
              <a:rPr lang="pt-BR" dirty="0" err="1"/>
              <a:t>Trump</a:t>
            </a:r>
            <a:r>
              <a:rPr lang="pt-BR" dirty="0"/>
              <a:t> como Presidente dos EUA em 2016/2017 o NAFTA passou por uma renovação passando a denominar-se USMECA – Tratado de livre comércio Estados Unidos (United </a:t>
            </a:r>
            <a:r>
              <a:rPr lang="pt-BR" dirty="0" err="1"/>
              <a:t>States</a:t>
            </a:r>
            <a:r>
              <a:rPr lang="pt-BR" dirty="0"/>
              <a:t> em inglês), México e Canadá (Tratado Bilateral).</a:t>
            </a:r>
          </a:p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768" y="1825625"/>
            <a:ext cx="48384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3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1346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 dirty="0"/>
              <a:t>Globalização - Regionalização – Formação de Blocos Econômicos - MERCOSUL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1673" y="1600200"/>
            <a:ext cx="10522040" cy="525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b="1" dirty="0"/>
              <a:t>MERCOSUL</a:t>
            </a:r>
            <a:r>
              <a:rPr lang="pt-BR" dirty="0"/>
              <a:t>: formado em 1991, pelos países: Brasil, Argentina, Paraguai e Uruguai (fundadores), Bolívia, Chile e Peru, Colômbia, Equador e Venezuela.</a:t>
            </a:r>
          </a:p>
          <a:p>
            <a:pPr>
              <a:lnSpc>
                <a:spcPct val="80000"/>
              </a:lnSpc>
              <a:defRPr/>
            </a:pPr>
            <a:r>
              <a:rPr lang="pt-BR" dirty="0"/>
              <a:t>Etapas: Zona de Livre Comércio, Zona Aduaneira e Mercado Comum:</a:t>
            </a:r>
          </a:p>
          <a:p>
            <a:pPr>
              <a:lnSpc>
                <a:spcPct val="80000"/>
              </a:lnSpc>
              <a:defRPr/>
            </a:pPr>
            <a:endParaRPr lang="pt-BR" dirty="0"/>
          </a:p>
          <a:p>
            <a:pPr>
              <a:lnSpc>
                <a:spcPct val="80000"/>
              </a:lnSpc>
              <a:defRPr/>
            </a:pPr>
            <a:r>
              <a:rPr lang="pt-BR" b="1" dirty="0"/>
              <a:t>Zona de Livre Comércio </a:t>
            </a:r>
            <a:r>
              <a:rPr lang="pt-BR" dirty="0"/>
              <a:t>para os países: Brasil, Argentina, Paraguai, Uruguai, Bolívia, Chile, Peru, Colômbia, Equador e Venezuela, muito embora a Venezuela esteja suspensa do MERCOSUL.</a:t>
            </a:r>
          </a:p>
          <a:p>
            <a:pPr>
              <a:lnSpc>
                <a:spcPct val="80000"/>
              </a:lnSpc>
              <a:defRPr/>
            </a:pPr>
            <a:endParaRPr lang="pt-BR" dirty="0"/>
          </a:p>
          <a:p>
            <a:pPr>
              <a:lnSpc>
                <a:spcPct val="80000"/>
              </a:lnSpc>
              <a:defRPr/>
            </a:pPr>
            <a:r>
              <a:rPr lang="pt-BR" b="1" dirty="0"/>
              <a:t>União Aduaneira e Mercado Comum </a:t>
            </a:r>
            <a:r>
              <a:rPr lang="pt-BR" dirty="0"/>
              <a:t>para os países: Brasil, Argentina, Paraguai e Uruguai.</a:t>
            </a:r>
          </a:p>
          <a:p>
            <a:pPr eaLnBrk="1" hangingPunct="1">
              <a:lnSpc>
                <a:spcPct val="80000"/>
              </a:lnSpc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955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0"/>
            <a:ext cx="9112250" cy="1041400"/>
          </a:xfrm>
        </p:spPr>
        <p:txBody>
          <a:bodyPr/>
          <a:lstStyle/>
          <a:p>
            <a:pPr>
              <a:defRPr/>
            </a:pPr>
            <a:r>
              <a:rPr lang="pt-BR" dirty="0"/>
              <a:t>Mercosul</a:t>
            </a:r>
          </a:p>
        </p:txBody>
      </p:sp>
      <p:pic>
        <p:nvPicPr>
          <p:cNvPr id="47107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041400"/>
            <a:ext cx="9112250" cy="5816600"/>
          </a:xfrm>
        </p:spPr>
      </p:pic>
    </p:spTree>
    <p:extLst>
      <p:ext uri="{BB962C8B-B14F-4D97-AF65-F5344CB8AC3E}">
        <p14:creationId xmlns:p14="http://schemas.microsoft.com/office/powerpoint/2010/main" val="102223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15945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/>
              <a:t>Regionalização da economia e a globalização: o mundo sem fronteiras?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0006" y="1326524"/>
            <a:ext cx="10431887" cy="5531476"/>
          </a:xfrm>
        </p:spPr>
        <p:txBody>
          <a:bodyPr/>
          <a:lstStyle/>
          <a:p>
            <a:pPr eaLnBrk="1" hangingPunct="1">
              <a:defRPr/>
            </a:pPr>
            <a:r>
              <a:rPr lang="pt-BR" u="sng" dirty="0"/>
              <a:t>Internacionalização da política Macroeconômica</a:t>
            </a:r>
            <a:r>
              <a:rPr lang="pt-BR" dirty="0"/>
              <a:t>, por meio do Neoliberalism</a:t>
            </a:r>
            <a:r>
              <a:rPr lang="pt-BR" dirty="0">
                <a:effectLst/>
              </a:rPr>
              <a:t>o, </a:t>
            </a:r>
            <a:r>
              <a:rPr lang="pt-BR" dirty="0"/>
              <a:t>transforma: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Países em territórios econômicos abertos;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Economias Nacionais em reserva de matéria-prima e mão de obra barata.</a:t>
            </a:r>
          </a:p>
        </p:txBody>
      </p:sp>
    </p:spTree>
    <p:extLst>
      <p:ext uri="{BB962C8B-B14F-4D97-AF65-F5344CB8AC3E}">
        <p14:creationId xmlns:p14="http://schemas.microsoft.com/office/powerpoint/2010/main" val="67718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Regionalização da economia e a globalização: o mundo sem fronteiras?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0" y="1825624"/>
            <a:ext cx="6019800" cy="503237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sz="2300" b="1" u="sng" dirty="0">
                <a:solidFill>
                  <a:prstClr val="black"/>
                </a:solidFill>
              </a:rPr>
              <a:t>regionalização não impede a integração global dos mercados</a:t>
            </a:r>
            <a:r>
              <a:rPr lang="pt-BR" sz="2300" b="1" dirty="0">
                <a:solidFill>
                  <a:prstClr val="black"/>
                </a:solidFill>
              </a:rPr>
              <a:t> </a:t>
            </a:r>
            <a:r>
              <a:rPr lang="pt-BR" sz="2300" dirty="0">
                <a:solidFill>
                  <a:prstClr val="black"/>
                </a:solidFill>
              </a:rPr>
              <a:t>e os </a:t>
            </a:r>
            <a:r>
              <a:rPr lang="pt-BR" sz="2300" b="1" u="sng" dirty="0">
                <a:solidFill>
                  <a:prstClr val="black"/>
                </a:solidFill>
              </a:rPr>
              <a:t>avanços da globalização</a:t>
            </a:r>
            <a:r>
              <a:rPr lang="pt-BR" sz="2300" dirty="0">
                <a:solidFill>
                  <a:prstClr val="black"/>
                </a:solidFill>
              </a:rPr>
              <a:t>, que nos dá a impressão de um </a:t>
            </a:r>
            <a:r>
              <a:rPr lang="pt-BR" sz="2300" b="1" u="sng" dirty="0">
                <a:solidFill>
                  <a:prstClr val="black"/>
                </a:solidFill>
              </a:rPr>
              <a:t>mundo homogêneo </a:t>
            </a:r>
            <a:r>
              <a:rPr lang="pt-BR" sz="2300" dirty="0">
                <a:solidFill>
                  <a:prstClr val="black"/>
                </a:solidFill>
              </a:rPr>
              <a:t>e sem fronteiras;</a:t>
            </a:r>
          </a:p>
          <a:p>
            <a:pPr lvl="0">
              <a:defRPr/>
            </a:pPr>
            <a:r>
              <a:rPr lang="pt-BR" sz="2300" b="1" dirty="0">
                <a:solidFill>
                  <a:prstClr val="black"/>
                </a:solidFill>
              </a:rPr>
              <a:t>Homogeneização do mundo </a:t>
            </a:r>
            <a:r>
              <a:rPr lang="pt-BR" sz="23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pt-BR" sz="2300" dirty="0">
                <a:solidFill>
                  <a:prstClr val="black"/>
                </a:solidFill>
              </a:rPr>
              <a:t> diversos espaços (rurais ou urbanos) semelhantes </a:t>
            </a:r>
            <a:r>
              <a:rPr lang="pt-BR" sz="23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pt-BR" sz="2300" dirty="0">
                <a:solidFill>
                  <a:prstClr val="black"/>
                </a:solidFill>
              </a:rPr>
              <a:t>Comportamento, controlado pelas mídias; Informação globalizada / massificação da cultura, que são manipuladas por quem controla a economia global, que pode levar:</a:t>
            </a:r>
          </a:p>
          <a:p>
            <a:pPr lvl="1">
              <a:defRPr/>
            </a:pPr>
            <a:r>
              <a:rPr lang="pt-BR" sz="1900" dirty="0">
                <a:solidFill>
                  <a:prstClr val="black"/>
                </a:solidFill>
              </a:rPr>
              <a:t>Instrumento de domesticação social;</a:t>
            </a:r>
          </a:p>
          <a:p>
            <a:pPr lvl="1">
              <a:defRPr/>
            </a:pPr>
            <a:r>
              <a:rPr lang="pt-BR" sz="1900" dirty="0">
                <a:solidFill>
                  <a:prstClr val="black"/>
                </a:solidFill>
              </a:rPr>
              <a:t>Descaracterização e alienação do indivíduo;</a:t>
            </a:r>
          </a:p>
          <a:p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6589" y="1825625"/>
            <a:ext cx="5465411" cy="25161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83" y="4341811"/>
            <a:ext cx="5421294" cy="24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Regionalização da economia e a globalização: o mundo fronteiras sem?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191544"/>
            <a:ext cx="4826000" cy="3619500"/>
          </a:xfr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29" y="2191544"/>
            <a:ext cx="4832219" cy="3619500"/>
          </a:xfrm>
        </p:spPr>
      </p:pic>
      <p:sp>
        <p:nvSpPr>
          <p:cNvPr id="6" name="CaixaDeTexto 5"/>
          <p:cNvSpPr txBox="1"/>
          <p:nvPr/>
        </p:nvSpPr>
        <p:spPr>
          <a:xfrm>
            <a:off x="1622736" y="5992297"/>
            <a:ext cx="361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Cultivo </a:t>
            </a:r>
            <a:r>
              <a:rPr lang="pt-BR" dirty="0"/>
              <a:t>de Soja Mato Grosso - Brasil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641771" y="5942568"/>
            <a:ext cx="31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Cultivo de Soja California – EUA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80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14538" y="1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/>
              <a:t>Regionalização da economia e a globalização: o mundo fronteiras sem?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139826"/>
            <a:ext cx="9144000" cy="57181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pt-BR" sz="2300" dirty="0" smtClean="0"/>
              <a:t>Porém</a:t>
            </a:r>
            <a:r>
              <a:rPr lang="pt-BR" sz="2300" dirty="0"/>
              <a:t>, há movimentos sociais de resistência a globalização, que procuram sua identidade, seja na religião, na cultura, em sua história em comum.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035"/>
            <a:ext cx="5904411" cy="36260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63" y="2567035"/>
            <a:ext cx="4830457" cy="36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979867" y="0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pt-BR" sz="3200" b="1" dirty="0"/>
              <a:t>Regionalização da economia e a globalização: o mundo sem fronteiras ?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867" y="1412874"/>
            <a:ext cx="9864143" cy="54451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pt-BR" sz="2000" dirty="0"/>
              <a:t>Podemos falar na existência de um Sistema Mundial ou de uma Sociedade Global?</a:t>
            </a:r>
          </a:p>
          <a:p>
            <a:pPr eaLnBrk="1" hangingPunct="1">
              <a:lnSpc>
                <a:spcPct val="80000"/>
              </a:lnSpc>
              <a:defRPr/>
            </a:pPr>
            <a:endParaRPr lang="pt-BR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000" dirty="0"/>
              <a:t>Para isso, seria necessária a interconexão de todo o planeta em todos os sentidos: cultura, social, consumo, etc. 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pt-BR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000" dirty="0"/>
              <a:t>Existem outros fatores que impedem a formação de uma sociedade global?</a:t>
            </a:r>
          </a:p>
          <a:p>
            <a:pPr eaLnBrk="1" hangingPunct="1">
              <a:lnSpc>
                <a:spcPct val="80000"/>
              </a:lnSpc>
              <a:defRPr/>
            </a:pPr>
            <a:endParaRPr lang="pt-BR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000" dirty="0"/>
              <a:t>Sim. A definição de territórios, as diferentes línguas, os diferentes costumes (diversidade cultural e étnica).</a:t>
            </a:r>
          </a:p>
          <a:p>
            <a:pPr lvl="2" eaLnBrk="1" hangingPunct="1">
              <a:lnSpc>
                <a:spcPct val="80000"/>
              </a:lnSpc>
              <a:defRPr/>
            </a:pPr>
            <a:endParaRPr lang="pt-BR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000" dirty="0"/>
              <a:t>O que ocorre na realidade é que em </a:t>
            </a:r>
            <a:r>
              <a:rPr lang="pt-BR" sz="2000" u="sng" dirty="0"/>
              <a:t>paralelo ao espaço global</a:t>
            </a:r>
            <a:r>
              <a:rPr lang="pt-BR" sz="2000" dirty="0"/>
              <a:t> existe </a:t>
            </a:r>
            <a:r>
              <a:rPr lang="pt-BR" sz="2000" u="sng" dirty="0"/>
              <a:t>um espaço local</a:t>
            </a:r>
            <a:r>
              <a:rPr lang="pt-BR" sz="2000" dirty="0"/>
              <a:t>;</a:t>
            </a:r>
          </a:p>
          <a:p>
            <a:pPr eaLnBrk="1" hangingPunct="1">
              <a:lnSpc>
                <a:spcPct val="80000"/>
              </a:lnSpc>
              <a:defRPr/>
            </a:pPr>
            <a:endParaRPr lang="pt-BR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000" dirty="0"/>
              <a:t>Atualmente, a política neoliberal tem deixado as políticas protecionistas e os interesses nacionais de lado, para privilegiar os interesses das transnacionais.</a:t>
            </a:r>
          </a:p>
        </p:txBody>
      </p:sp>
    </p:spTree>
    <p:extLst>
      <p:ext uri="{BB962C8B-B14F-4D97-AF65-F5344CB8AC3E}">
        <p14:creationId xmlns:p14="http://schemas.microsoft.com/office/powerpoint/2010/main" val="26860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/>
              <a:t>Introdução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pt-BR" sz="2400"/>
              <a:t>Com a “vitória” do capitalismo sobre o socialismo, os países socialistas voltaram ao sistema capitalista, tornando o sistema capitalista global, inaugurando uma nova ordem Mundial – a </a:t>
            </a:r>
            <a:r>
              <a:rPr lang="pt-BR" sz="2400" b="1"/>
              <a:t>Globalização</a:t>
            </a:r>
            <a:r>
              <a:rPr lang="pt-BR" sz="2400"/>
              <a:t>. com exceção: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pt-BR" sz="2000"/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/>
              <a:t> Cuba, Coréia do Norte, China e Vietnã.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pt-BR" sz="2000"/>
          </a:p>
          <a:p>
            <a:pPr eaLnBrk="1" hangingPunct="1">
              <a:lnSpc>
                <a:spcPct val="90000"/>
              </a:lnSpc>
              <a:defRPr/>
            </a:pPr>
            <a:r>
              <a:rPr lang="pt-BR" sz="2400"/>
              <a:t>“</a:t>
            </a:r>
            <a:r>
              <a:rPr lang="pt-BR" sz="2400" b="1" u="sng"/>
              <a:t>Ordem mundial</a:t>
            </a:r>
            <a:r>
              <a:rPr lang="pt-BR" sz="2400"/>
              <a:t> – conjunto de características econômicas, políticas e sociais que predominam durante certos períodos históricos que produzem hegemonias políticas”. </a:t>
            </a:r>
          </a:p>
        </p:txBody>
      </p:sp>
    </p:spTree>
    <p:extLst>
      <p:ext uri="{BB962C8B-B14F-4D97-AF65-F5344CB8AC3E}">
        <p14:creationId xmlns:p14="http://schemas.microsoft.com/office/powerpoint/2010/main" val="303265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pt-BR" sz="4000" b="1" dirty="0"/>
              <a:t>Consequências da Globalização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139826"/>
            <a:ext cx="9144000" cy="5718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pt-BR" sz="2600" dirty="0"/>
              <a:t>Está ocorrendo maior concentração de riquezas nos países ricos. Essa concentração é explicada: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pt-BR" sz="2600" dirty="0"/>
              <a:t>1.Redução das tarifas de importação, que beneficiou mais os produtos exportados pelos países ricos;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pt-BR" sz="2600" dirty="0"/>
              <a:t>2. Países pobres têm dificuldades para exportar produtos agrícolas para os países ricos, pois esses subsidiam a sua própria produção agrícola;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pt-BR" sz="2600" dirty="0"/>
              <a:t>3. Nos países pobres vem ocorrendo o aumento na taxa de desemprego, devido ao </a:t>
            </a:r>
            <a:r>
              <a:rPr lang="pt-BR" sz="2600" u="sng" dirty="0"/>
              <a:t>desemprego estrutural</a:t>
            </a:r>
            <a:r>
              <a:rPr lang="pt-BR" sz="2600" dirty="0"/>
              <a:t> gerado pelo desenvolvimento tecnológico;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pt-BR" sz="2600" dirty="0"/>
              <a:t>4. Aumento do movimento migratório de pessoas dos países subdesenvolvidos para os desenvolvidos;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pt-BR" sz="2600" dirty="0"/>
              <a:t>5. Aumento da economia informal tornando-se a única opção para muitos desempregados em muitos países subdesenvolvidos.</a:t>
            </a:r>
          </a:p>
        </p:txBody>
      </p:sp>
    </p:spTree>
    <p:extLst>
      <p:ext uri="{BB962C8B-B14F-4D97-AF65-F5344CB8AC3E}">
        <p14:creationId xmlns:p14="http://schemas.microsoft.com/office/powerpoint/2010/main" val="7782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/>
              <a:t>Globalização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3467100" cy="4530725"/>
          </a:xfrm>
        </p:spPr>
        <p:txBody>
          <a:bodyPr/>
          <a:lstStyle/>
          <a:p>
            <a:pPr eaLnBrk="1" hangingPunct="1">
              <a:defRPr/>
            </a:pPr>
            <a:r>
              <a:rPr lang="pt-BR" sz="2000" b="1"/>
              <a:t>GLOBALIZAÇÃO</a:t>
            </a:r>
            <a:r>
              <a:rPr lang="pt-BR" sz="2000"/>
              <a:t> – fenômeno econômico, caracterizado pela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/>
              <a:t>	livre circulação de mercadorias, capitais, pessoas e informações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sz="2000"/>
              <a:t>	pelo mundo;</a:t>
            </a:r>
          </a:p>
        </p:txBody>
      </p:sp>
      <p:graphicFrame>
        <p:nvGraphicFramePr>
          <p:cNvPr id="73757" name="Group 29"/>
          <p:cNvGraphicFramePr>
            <a:graphicFrameLocks noGrp="1"/>
          </p:cNvGraphicFramePr>
          <p:nvPr>
            <p:ph sz="half" idx="2"/>
          </p:nvPr>
        </p:nvGraphicFramePr>
        <p:xfrm>
          <a:off x="5448300" y="1600201"/>
          <a:ext cx="4762500" cy="4683124"/>
        </p:xfrm>
        <a:graphic>
          <a:graphicData uri="http://schemas.openxmlformats.org/drawingml/2006/table">
            <a:tbl>
              <a:tblPr/>
              <a:tblGrid>
                <a:gridCol w="23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8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Guerra - Fria</a:t>
                      </a: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Globalização</a:t>
                      </a: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2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Bipolar – EUA x URSS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Multipolar: EUA, U.E. e Japão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8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Confronto político/ideológico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Confronto econômico por mercados consumidores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Domínio Militar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Domínio Técnico - científico</a:t>
                      </a:r>
                      <a:r>
                        <a:rPr kumimoji="0" lang="pt-B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8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/>
              <a:t>Globalização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/>
              <a:t>Dois processos antagônicos e complementares subsistem lado a lado na economia mundial:</a:t>
            </a:r>
          </a:p>
          <a:p>
            <a:pPr eaLnBrk="1" hangingPunct="1">
              <a:defRPr/>
            </a:pPr>
            <a:endParaRPr lang="pt-BR"/>
          </a:p>
          <a:p>
            <a:pPr lvl="1" eaLnBrk="1" hangingPunct="1">
              <a:defRPr/>
            </a:pPr>
            <a:r>
              <a:rPr lang="pt-BR" b="1"/>
              <a:t>Globalização</a:t>
            </a:r>
            <a:r>
              <a:rPr lang="pt-BR"/>
              <a:t> e a </a:t>
            </a:r>
            <a:r>
              <a:rPr lang="pt-BR" b="1"/>
              <a:t>Regionalização</a:t>
            </a:r>
            <a:r>
              <a:rPr lang="pt-BR"/>
              <a:t> (formação de blocos econômicos) </a:t>
            </a:r>
          </a:p>
        </p:txBody>
      </p:sp>
    </p:spTree>
    <p:extLst>
      <p:ext uri="{BB962C8B-B14F-4D97-AF65-F5344CB8AC3E}">
        <p14:creationId xmlns:p14="http://schemas.microsoft.com/office/powerpoint/2010/main" val="5926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Globalização - Regionalização – Formação de Blocos Econômicos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A formação de um bloco econômico passa por 4 etapas: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1º) Zona de Livre Comércio: exclusão e/ou redução de taxas alfandegarias entre os países membros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2º) Zona Aduaneira: Estabelecimento de taxas alfandegarias comum entre os países membros no comércio com os países que não fazem parte do bloco;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3º) Mercado Comum: caracterizado pelo livre comércio, livre circulação de capitais (dinheiro de um país no outro) e livre circulação de pessoas entre os países membros do bloco;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4º) União Monetária: caracterizado pela adoção de uma moeda única a ser adotada entre os países membros.</a:t>
            </a:r>
          </a:p>
        </p:txBody>
      </p:sp>
    </p:spTree>
    <p:extLst>
      <p:ext uri="{BB962C8B-B14F-4D97-AF65-F5344CB8AC3E}">
        <p14:creationId xmlns:p14="http://schemas.microsoft.com/office/powerpoint/2010/main" val="181591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Globalização - Regionalização – Formação de Blocos Econômicos – União Europeia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pt-BR" sz="2400" b="1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400" b="1" dirty="0"/>
              <a:t>União </a:t>
            </a:r>
            <a:r>
              <a:rPr lang="pt-BR" sz="2400" b="1" dirty="0" err="1"/>
              <a:t>Européia</a:t>
            </a:r>
            <a:r>
              <a:rPr lang="pt-BR" sz="2400" b="1" dirty="0"/>
              <a:t> (U.E.)</a:t>
            </a:r>
            <a:r>
              <a:rPr lang="pt-BR" sz="2400" dirty="0"/>
              <a:t> – Criado após a 2ª. Guerra Mundial, com o objetivo de fortalecer a economia dos países da Europa Ocidental, para fazer frente ao poderio econômico dos EUA. Passou por várias fases:</a:t>
            </a:r>
          </a:p>
          <a:p>
            <a:pPr eaLnBrk="1" hangingPunct="1">
              <a:lnSpc>
                <a:spcPct val="80000"/>
              </a:lnSpc>
              <a:defRPr/>
            </a:pPr>
            <a:endParaRPr lang="pt-BR" sz="2400" b="1" dirty="0"/>
          </a:p>
          <a:p>
            <a:pPr eaLnBrk="1" hangingPunct="1">
              <a:lnSpc>
                <a:spcPct val="80000"/>
              </a:lnSpc>
              <a:defRPr/>
            </a:pPr>
            <a:r>
              <a:rPr lang="pt-BR" sz="2000" b="1" dirty="0"/>
              <a:t>BENELUX </a:t>
            </a:r>
            <a:r>
              <a:rPr lang="pt-BR" sz="2000" dirty="0"/>
              <a:t>(1944) – Bélgica, Holanda e Luxemburgo, com a eliminação das taxas alfandegárias entre esses países, o que ampliou o mercado consumidor desses países;</a:t>
            </a:r>
          </a:p>
          <a:p>
            <a:pPr eaLnBrk="1" hangingPunct="1">
              <a:lnSpc>
                <a:spcPct val="80000"/>
              </a:lnSpc>
              <a:defRPr/>
            </a:pPr>
            <a:endParaRPr lang="pt-BR" sz="2000" b="1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24" y="1825625"/>
            <a:ext cx="3742151" cy="4351338"/>
          </a:xfrm>
        </p:spPr>
      </p:pic>
    </p:spTree>
    <p:extLst>
      <p:ext uri="{BB962C8B-B14F-4D97-AF65-F5344CB8AC3E}">
        <p14:creationId xmlns:p14="http://schemas.microsoft.com/office/powerpoint/2010/main" val="15657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Globalização - Regionalização – Formação de Blocos Econômicos – União Europeia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CECA (1952) – Comunidade </a:t>
            </a:r>
            <a:r>
              <a:rPr lang="pt-BR" dirty="0" err="1"/>
              <a:t>Européia</a:t>
            </a:r>
            <a:r>
              <a:rPr lang="pt-BR" dirty="0"/>
              <a:t> do Carvão e Aço –  Alemanha Ocidental, França, Itália, Bélgica, Holanda e Luxemburgo, com o objetivo de estabelecer uma zona de livre comércio e uma união aduaneira de produtos ligados à siderúrgica: carvão mineral, ferro e aço;</a:t>
            </a:r>
          </a:p>
          <a:p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665" y="1825625"/>
            <a:ext cx="47806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0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pt-BR" sz="3200" dirty="0"/>
              <a:t>Globalização - Regionalização – Formação de Blocos Econômicos – União Europeia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defRPr/>
            </a:pPr>
            <a:endParaRPr lang="pt-BR" sz="2400" b="1" dirty="0" smtClean="0"/>
          </a:p>
          <a:p>
            <a:pPr>
              <a:lnSpc>
                <a:spcPct val="80000"/>
              </a:lnSpc>
              <a:defRPr/>
            </a:pPr>
            <a:r>
              <a:rPr lang="pt-BR" sz="2400" b="1" dirty="0" smtClean="0"/>
              <a:t>Mercado </a:t>
            </a:r>
            <a:r>
              <a:rPr lang="pt-BR" sz="2400" b="1" dirty="0"/>
              <a:t>Comum Europeu (MCE) ou Comunidade Econômica Europeia (CEE) </a:t>
            </a:r>
            <a:r>
              <a:rPr lang="pt-BR" sz="2400" dirty="0"/>
              <a:t>(1957), os países membros da CECA eliminaram as taxas alfandegárias para outros produtos, devido ao sucesso da CECA:</a:t>
            </a:r>
          </a:p>
          <a:p>
            <a:pPr>
              <a:lnSpc>
                <a:spcPct val="80000"/>
              </a:lnSpc>
              <a:defRPr/>
            </a:pPr>
            <a:r>
              <a:rPr lang="pt-BR" sz="2400" dirty="0"/>
              <a:t>Em 1973 a Inglaterra, Irlanda e Dinamarca ingressaram no MCE;</a:t>
            </a:r>
          </a:p>
          <a:p>
            <a:pPr>
              <a:lnSpc>
                <a:spcPct val="80000"/>
              </a:lnSpc>
              <a:defRPr/>
            </a:pPr>
            <a:r>
              <a:rPr lang="pt-BR" sz="2400" dirty="0"/>
              <a:t>Na década de 1980 aderiram ao MCE: Grécia, Portugal e Espanha;</a:t>
            </a:r>
          </a:p>
          <a:p>
            <a:pPr lvl="1">
              <a:lnSpc>
                <a:spcPct val="80000"/>
              </a:lnSpc>
              <a:defRPr/>
            </a:pPr>
            <a:endParaRPr lang="pt-BR" dirty="0"/>
          </a:p>
          <a:p>
            <a:pPr eaLnBrk="1" hangingPunct="1">
              <a:lnSpc>
                <a:spcPct val="80000"/>
              </a:lnSpc>
              <a:defRPr/>
            </a:pPr>
            <a:endParaRPr lang="pt-BR" sz="2400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5690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Globalização - Regionalização – Formação de Blocos Econômicos – União Europeia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0" y="1825624"/>
            <a:ext cx="6019800" cy="503237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  <a:defRPr/>
            </a:pPr>
            <a:r>
              <a:rPr lang="pt-BR" sz="2400" dirty="0">
                <a:solidFill>
                  <a:prstClr val="black"/>
                </a:solidFill>
              </a:rPr>
              <a:t>Com o fim do bloco socialista, (1991 – Tratado de Maastricht), no lugar do MCE surgiu a </a:t>
            </a:r>
            <a:r>
              <a:rPr lang="pt-BR" sz="2400" b="1" dirty="0">
                <a:solidFill>
                  <a:prstClr val="black"/>
                </a:solidFill>
              </a:rPr>
              <a:t>União Europeia (U.E),</a:t>
            </a:r>
            <a:r>
              <a:rPr lang="pt-BR" sz="2400" dirty="0">
                <a:solidFill>
                  <a:prstClr val="black"/>
                </a:solidFill>
              </a:rPr>
              <a:t> que significou a </a:t>
            </a:r>
            <a:r>
              <a:rPr lang="pt-BR" sz="2400" b="1" dirty="0">
                <a:solidFill>
                  <a:prstClr val="black"/>
                </a:solidFill>
              </a:rPr>
              <a:t>União Monetária</a:t>
            </a:r>
            <a:r>
              <a:rPr lang="pt-BR" sz="2400" dirty="0">
                <a:solidFill>
                  <a:prstClr val="black"/>
                </a:solidFill>
              </a:rPr>
              <a:t> dos países membros, adotando o </a:t>
            </a:r>
            <a:r>
              <a:rPr lang="pt-BR" sz="2400" b="1" dirty="0">
                <a:solidFill>
                  <a:prstClr val="black"/>
                </a:solidFill>
              </a:rPr>
              <a:t>EURO </a:t>
            </a:r>
            <a:r>
              <a:rPr lang="pt-BR" sz="2400" dirty="0">
                <a:solidFill>
                  <a:prstClr val="black"/>
                </a:solidFill>
              </a:rPr>
              <a:t>como moeda única.</a:t>
            </a:r>
          </a:p>
          <a:p>
            <a:pPr lvl="0">
              <a:lnSpc>
                <a:spcPct val="80000"/>
              </a:lnSpc>
              <a:defRPr/>
            </a:pPr>
            <a:r>
              <a:rPr lang="pt-BR" sz="2400" dirty="0">
                <a:solidFill>
                  <a:prstClr val="black"/>
                </a:solidFill>
              </a:rPr>
              <a:t>Em 1995 foi a vez dos países: Áustria, Finlândia e Suécia;</a:t>
            </a:r>
          </a:p>
          <a:p>
            <a:pPr lvl="0">
              <a:lnSpc>
                <a:spcPct val="80000"/>
              </a:lnSpc>
              <a:defRPr/>
            </a:pPr>
            <a:r>
              <a:rPr lang="pt-BR" sz="2400" dirty="0">
                <a:solidFill>
                  <a:prstClr val="black"/>
                </a:solidFill>
              </a:rPr>
              <a:t>Em 1 janeiro de 2000 entra em circulação a moeda única, o </a:t>
            </a:r>
            <a:r>
              <a:rPr lang="pt-BR" sz="2400" b="1" dirty="0">
                <a:solidFill>
                  <a:prstClr val="black"/>
                </a:solidFill>
              </a:rPr>
              <a:t>EURO. </a:t>
            </a:r>
          </a:p>
          <a:p>
            <a:pPr lvl="0">
              <a:lnSpc>
                <a:spcPct val="80000"/>
              </a:lnSpc>
              <a:defRPr/>
            </a:pPr>
            <a:r>
              <a:rPr lang="pt-BR" sz="2400" dirty="0">
                <a:solidFill>
                  <a:prstClr val="black"/>
                </a:solidFill>
              </a:rPr>
              <a:t>Em 2004 ingressaram na U.E. 10 novos países, a maioria deles </a:t>
            </a:r>
            <a:r>
              <a:rPr lang="pt-BR" sz="2400" dirty="0" err="1">
                <a:solidFill>
                  <a:prstClr val="black"/>
                </a:solidFill>
              </a:rPr>
              <a:t>ex</a:t>
            </a:r>
            <a:r>
              <a:rPr lang="pt-BR" sz="2400" dirty="0">
                <a:solidFill>
                  <a:prstClr val="black"/>
                </a:solidFill>
              </a:rPr>
              <a:t> - socialistas: Estônia, a Letônia, Lituânia, Malta, Chipre, República Checa, Eslováquia, Eslovênia, Hungria e Polônia, com exceção de Chipre e Malta. </a:t>
            </a:r>
          </a:p>
          <a:p>
            <a:pPr lvl="0">
              <a:lnSpc>
                <a:spcPct val="80000"/>
              </a:lnSpc>
              <a:defRPr/>
            </a:pPr>
            <a:r>
              <a:rPr lang="pt-BR" sz="2400" dirty="0">
                <a:solidFill>
                  <a:prstClr val="black"/>
                </a:solidFill>
              </a:rPr>
              <a:t>2016/2017 – Saída do Reino Unido da União Europeia – </a:t>
            </a:r>
            <a:r>
              <a:rPr lang="pt-BR" sz="2400" b="1" dirty="0" err="1">
                <a:solidFill>
                  <a:prstClr val="black"/>
                </a:solidFill>
              </a:rPr>
              <a:t>Brexist</a:t>
            </a:r>
            <a:r>
              <a:rPr lang="pt-BR" sz="2400" b="1" dirty="0">
                <a:solidFill>
                  <a:prstClr val="black"/>
                </a:solidFill>
              </a:rPr>
              <a:t>.</a:t>
            </a:r>
          </a:p>
          <a:p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059921"/>
            <a:ext cx="5636095" cy="42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20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588F2EA4D65A4A9BD54E2FAEC2385D" ma:contentTypeVersion="2" ma:contentTypeDescription="Crie um novo documento." ma:contentTypeScope="" ma:versionID="2204a823f7b05b8c01ce74aac92b1cfd">
  <xsd:schema xmlns:xsd="http://www.w3.org/2001/XMLSchema" xmlns:xs="http://www.w3.org/2001/XMLSchema" xmlns:p="http://schemas.microsoft.com/office/2006/metadata/properties" xmlns:ns2="5bd3f039-178d-4931-986e-742722b519cd" targetNamespace="http://schemas.microsoft.com/office/2006/metadata/properties" ma:root="true" ma:fieldsID="4db822e6aa7bcbad5efa9741eca568cf" ns2:_="">
    <xsd:import namespace="5bd3f039-178d-4931-986e-742722b519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3f039-178d-4931-986e-742722b519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5124B7-15C9-433E-87AB-124C8801D437}"/>
</file>

<file path=customXml/itemProps2.xml><?xml version="1.0" encoding="utf-8"?>
<ds:datastoreItem xmlns:ds="http://schemas.openxmlformats.org/officeDocument/2006/customXml" ds:itemID="{A031B200-DD1E-44FD-B86E-78E4A082D1DB}"/>
</file>

<file path=customXml/itemProps3.xml><?xml version="1.0" encoding="utf-8"?>
<ds:datastoreItem xmlns:ds="http://schemas.openxmlformats.org/officeDocument/2006/customXml" ds:itemID="{BE4D8231-C90B-4550-9187-70BC91B6DD8A}"/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1331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Verdana</vt:lpstr>
      <vt:lpstr>Wingdings</vt:lpstr>
      <vt:lpstr>Tema do Office</vt:lpstr>
      <vt:lpstr> Ordens Mundiais – parte 3: Globalização</vt:lpstr>
      <vt:lpstr>Introdução</vt:lpstr>
      <vt:lpstr>Globalização</vt:lpstr>
      <vt:lpstr>Globalização</vt:lpstr>
      <vt:lpstr>Globalização - Regionalização – Formação de Blocos Econômicos</vt:lpstr>
      <vt:lpstr>Globalização - Regionalização – Formação de Blocos Econômicos – União Europeia</vt:lpstr>
      <vt:lpstr>Globalização - Regionalização – Formação de Blocos Econômicos – União Europeia</vt:lpstr>
      <vt:lpstr>Globalização - Regionalização – Formação de Blocos Econômicos – União Europeia</vt:lpstr>
      <vt:lpstr>Globalização - Regionalização – Formação de Blocos Econômicos – União Europeia</vt:lpstr>
      <vt:lpstr>Apresentação do PowerPoint</vt:lpstr>
      <vt:lpstr>Globalização - Regionalização – Formação de Blocos Econômicos – APEC </vt:lpstr>
      <vt:lpstr>Globalização - Regionalização – Formação de Blocos Econômicos – NAFTA / USMECA</vt:lpstr>
      <vt:lpstr>Globalização - Regionalização – Formação de Blocos Econômicos - MERCOSUL</vt:lpstr>
      <vt:lpstr>Mercosul</vt:lpstr>
      <vt:lpstr>Regionalização da economia e a globalização: o mundo sem fronteiras?</vt:lpstr>
      <vt:lpstr>Regionalização da economia e a globalização: o mundo sem fronteiras?</vt:lpstr>
      <vt:lpstr>Regionalização da economia e a globalização: o mundo fronteiras sem?</vt:lpstr>
      <vt:lpstr>Regionalização da economia e a globalização: o mundo fronteiras sem?</vt:lpstr>
      <vt:lpstr>Regionalização da economia e a globalização: o mundo sem fronteiras ?</vt:lpstr>
      <vt:lpstr>Consequências da Globalização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JULIANO RICARDO MARQUES</cp:lastModifiedBy>
  <cp:revision>9</cp:revision>
  <dcterms:created xsi:type="dcterms:W3CDTF">2020-04-17T18:17:15Z</dcterms:created>
  <dcterms:modified xsi:type="dcterms:W3CDTF">2021-04-07T11:30:51Z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0x01010027588F2EA4D65A4A9BD54E2FAEC2385D</vt:lpwstr>
  </property>
</Properties>
</file>